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4" r:id="rId13"/>
    <p:sldMasterId id="2147483676" r:id="rId14"/>
    <p:sldMasterId id="2147483678" r:id="rId15"/>
    <p:sldMasterId id="2147483680" r:id="rId16"/>
    <p:sldMasterId id="2147483682" r:id="rId17"/>
    <p:sldMasterId id="2147483684" r:id="rId18"/>
    <p:sldMasterId id="2147483686" r:id="rId19"/>
    <p:sldMasterId id="2147483688" r:id="rId20"/>
    <p:sldMasterId id="2147483690" r:id="rId21"/>
    <p:sldMasterId id="2147483692" r:id="rId22"/>
    <p:sldMasterId id="2147483694" r:id="rId23"/>
    <p:sldMasterId id="2147483696" r:id="rId24"/>
  </p:sldMasterIdLst>
  <p:sldIdLst>
    <p:sldId id="256" r:id="rId25"/>
    <p:sldId id="257" r:id="rId26"/>
    <p:sldId id="258" r:id="rId27"/>
    <p:sldId id="259" r:id="rId28"/>
    <p:sldId id="260" r:id="rId29"/>
    <p:sldId id="272" r:id="rId30"/>
    <p:sldId id="273" r:id="rId31"/>
    <p:sldId id="261" r:id="rId32"/>
    <p:sldId id="262" r:id="rId33"/>
    <p:sldId id="263" r:id="rId34"/>
    <p:sldId id="264" r:id="rId35"/>
    <p:sldId id="265" r:id="rId36"/>
    <p:sldId id="275" r:id="rId37"/>
    <p:sldId id="274" r:id="rId38"/>
    <p:sldId id="266" r:id="rId39"/>
    <p:sldId id="267" r:id="rId40"/>
    <p:sldId id="276" r:id="rId41"/>
    <p:sldId id="268" r:id="rId42"/>
    <p:sldId id="269" r:id="rId43"/>
    <p:sldId id="277" r:id="rId44"/>
    <p:sldId id="278" r:id="rId45"/>
    <p:sldId id="270" r:id="rId46"/>
    <p:sldId id="279"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0" Type="http://schemas.openxmlformats.org/officeDocument/2006/relationships/slideMaster" Target="slideMasters/slideMaster20.xml"/><Relationship Id="rId41"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4"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1"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6" name="PlaceHolder 1"/>
          <p:cNvSpPr>
            <a:spLocks noGrp="1"/>
          </p:cNvSpPr>
          <p:nvPr>
            <p:ph type="title"/>
          </p:nvPr>
        </p:nvSpPr>
        <p:spPr>
          <a:xfrm>
            <a:off x="565560" y="504720"/>
            <a:ext cx="508968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3"/>
          <a:srcRect l="3724"/>
          <a:stretch/>
        </p:blipFill>
        <p:spPr>
          <a:xfrm>
            <a:off x="0" y="0"/>
            <a:ext cx="9143640" cy="5143320"/>
          </a:xfrm>
          <a:prstGeom prst="rect">
            <a:avLst/>
          </a:prstGeom>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strike="noStrike" spc="-1">
                <a:solidFill>
                  <a:schemeClr val="dk1"/>
                </a:solidFill>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 name="Google Shape;92;p19"/>
          <p:cNvPicPr/>
          <p:nvPr/>
        </p:nvPicPr>
        <p:blipFill>
          <a:blip r:embed="rId3"/>
          <a:stretch/>
        </p:blipFill>
        <p:spPr>
          <a:xfrm rot="10800000" flipH="1">
            <a:off x="0" y="192240"/>
            <a:ext cx="9143640" cy="4951080"/>
          </a:xfrm>
          <a:prstGeom prst="rect">
            <a:avLst/>
          </a:prstGeom>
          <a:ln w="0">
            <a:noFill/>
          </a:ln>
        </p:spPr>
      </p:pic>
      <p:sp>
        <p:nvSpPr>
          <p:cNvPr id="3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2"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3"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4"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5"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6"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37"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sp>
        <p:nvSpPr>
          <p:cNvPr id="39"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strike="noStrike" spc="-1">
                <a:solidFill>
                  <a:schemeClr val="lt2"/>
                </a:solidFill>
                <a:latin typeface="Goldman"/>
                <a:ea typeface="Goldman"/>
              </a:rPr>
              <a:t>xx%</a:t>
            </a:r>
            <a:endParaRPr lang="fr-FR" sz="4500" b="0" strike="noStrike" spc="-1">
              <a:solidFill>
                <a:schemeClr val="dk1"/>
              </a:solidFill>
              <a:latin typeface="Arial"/>
            </a:endParaRPr>
          </a:p>
        </p:txBody>
      </p:sp>
      <p:pic>
        <p:nvPicPr>
          <p:cNvPr id="40" name="Google Shape;111;p20"/>
          <p:cNvPicPr/>
          <p:nvPr/>
        </p:nvPicPr>
        <p:blipFill>
          <a:blip r:embed="rId3"/>
          <a:srcRect l="659" r="5106" b="5177"/>
          <a:stretch/>
        </p:blipFill>
        <p:spPr>
          <a:xfrm rot="10800000">
            <a:off x="56880" y="0"/>
            <a:ext cx="9087120" cy="5143320"/>
          </a:xfrm>
          <a:prstGeom prst="rect">
            <a:avLst/>
          </a:prstGeom>
          <a:ln w="0">
            <a:noFill/>
          </a:ln>
        </p:spPr>
      </p:pic>
      <p:pic>
        <p:nvPicPr>
          <p:cNvPr id="41" name="Google Shape;112;p20"/>
          <p:cNvPicPr/>
          <p:nvPr/>
        </p:nvPicPr>
        <p:blipFill>
          <a:blip r:embed="rId4"/>
          <a:srcRect l="73197" t="14242" b="33519"/>
          <a:stretch/>
        </p:blipFill>
        <p:spPr>
          <a:xfrm rot="10800000">
            <a:off x="360" y="2557440"/>
            <a:ext cx="2449440" cy="2585880"/>
          </a:xfrm>
          <a:prstGeom prst="rect">
            <a:avLst/>
          </a:prstGeom>
          <a:ln w="0">
            <a:noFill/>
          </a:ln>
        </p:spPr>
      </p:pic>
      <p:sp>
        <p:nvSpPr>
          <p:cNvPr id="42"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14;p3"/>
          <p:cNvPicPr/>
          <p:nvPr/>
        </p:nvPicPr>
        <p:blipFill>
          <a:blip r:embed="rId3"/>
          <a:srcRect l="3735"/>
          <a:stretch/>
        </p:blipFill>
        <p:spPr>
          <a:xfrm>
            <a:off x="0" y="0"/>
            <a:ext cx="9143640" cy="5143320"/>
          </a:xfrm>
          <a:prstGeom prst="rect">
            <a:avLst/>
          </a:prstGeom>
          <a:ln w="0">
            <a:noFill/>
          </a:ln>
        </p:spPr>
      </p:pic>
      <p:sp>
        <p:nvSpPr>
          <p:cNvPr id="44"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sp>
        <p:nvSpPr>
          <p:cNvPr id="45"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strike="noStrike" spc="-1">
                <a:solidFill>
                  <a:schemeClr val="dk1"/>
                </a:solidFill>
                <a:latin typeface="Goldman"/>
                <a:ea typeface="Goldman"/>
              </a:rPr>
              <a:t>xx%</a:t>
            </a:r>
            <a:endParaRPr lang="fr-FR" sz="6000" b="0" strike="noStrike" spc="-1">
              <a:solidFill>
                <a:schemeClr val="dk1"/>
              </a:solidFill>
              <a:latin typeface="Arial"/>
            </a:endParaRPr>
          </a:p>
        </p:txBody>
      </p:sp>
      <p:sp>
        <p:nvSpPr>
          <p:cNvPr id="46"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 name="Google Shape;20;p4"/>
          <p:cNvPicPr/>
          <p:nvPr/>
        </p:nvPicPr>
        <p:blipFill>
          <a:blip r:embed="rId3"/>
          <a:srcRect t="-7978" b="7978"/>
          <a:stretch/>
        </p:blipFill>
        <p:spPr>
          <a:xfrm rot="10800000" flipH="1">
            <a:off x="0" y="0"/>
            <a:ext cx="9143640" cy="5143320"/>
          </a:xfrm>
          <a:prstGeom prst="rect">
            <a:avLst/>
          </a:prstGeom>
          <a:ln w="0">
            <a:noFill/>
          </a:ln>
        </p:spPr>
      </p:pic>
      <p:sp>
        <p:nvSpPr>
          <p:cNvPr id="52"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53"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6" name="Google Shape;24;p5"/>
          <p:cNvGrpSpPr/>
          <p:nvPr/>
        </p:nvGrpSpPr>
        <p:grpSpPr>
          <a:xfrm>
            <a:off x="0" y="0"/>
            <a:ext cx="9143640" cy="5143680"/>
            <a:chOff x="0" y="0"/>
            <a:chExt cx="9143640" cy="5143680"/>
          </a:xfrm>
        </p:grpSpPr>
        <p:pic>
          <p:nvPicPr>
            <p:cNvPr id="57" name="Google Shape;25;p5"/>
            <p:cNvPicPr/>
            <p:nvPr/>
          </p:nvPicPr>
          <p:blipFill>
            <a:blip r:embed="rId3"/>
            <a:srcRect l="734" t="14280" r="5031" b="-9100"/>
            <a:stretch/>
          </p:blipFill>
          <p:spPr>
            <a:xfrm rot="10800000" flipH="1">
              <a:off x="0" y="0"/>
              <a:ext cx="9087120" cy="5143320"/>
            </a:xfrm>
            <a:prstGeom prst="rect">
              <a:avLst/>
            </a:prstGeom>
            <a:ln w="0">
              <a:noFill/>
            </a:ln>
          </p:spPr>
        </p:pic>
        <p:pic>
          <p:nvPicPr>
            <p:cNvPr id="58" name="Google Shape;26;p5"/>
            <p:cNvPicPr/>
            <p:nvPr/>
          </p:nvPicPr>
          <p:blipFill>
            <a:blip r:embed="rId4"/>
            <a:srcRect l="72344" t="21048" r="853" b="26716"/>
            <a:stretch/>
          </p:blipFill>
          <p:spPr>
            <a:xfrm>
              <a:off x="6694200" y="0"/>
              <a:ext cx="2449440" cy="2585880"/>
            </a:xfrm>
            <a:prstGeom prst="rect">
              <a:avLst/>
            </a:prstGeom>
            <a:ln w="0">
              <a:noFill/>
            </a:ln>
          </p:spPr>
        </p:pic>
      </p:grpSp>
      <p:sp>
        <p:nvSpPr>
          <p:cNvPr id="59"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0"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87222" lnSpcReduction="10000"/>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4" name="Google Shape;34;p6"/>
          <p:cNvPicPr/>
          <p:nvPr/>
        </p:nvPicPr>
        <p:blipFill>
          <a:blip r:embed="rId3"/>
          <a:stretch/>
        </p:blipFill>
        <p:spPr>
          <a:xfrm>
            <a:off x="0" y="0"/>
            <a:ext cx="9143640" cy="4951080"/>
          </a:xfrm>
          <a:prstGeom prst="rect">
            <a:avLst/>
          </a:prstGeom>
          <a:ln w="0">
            <a:noFill/>
          </a:ln>
        </p:spPr>
      </p:pic>
      <p:sp>
        <p:nvSpPr>
          <p:cNvPr id="65"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68"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
        <p:nvSpPr>
          <p:cNvPr id="69"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accent1"/>
                </a:solidFill>
                <a:latin typeface="Goldman"/>
                <a:ea typeface="Goldman"/>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73"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4"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76"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7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Google Shape;54;p13"/>
          <p:cNvPicPr/>
          <p:nvPr/>
        </p:nvPicPr>
        <p:blipFill>
          <a:blip r:embed="rId3"/>
          <a:stretch/>
        </p:blipFill>
        <p:spPr>
          <a:xfrm>
            <a:off x="0" y="3600"/>
            <a:ext cx="9143640" cy="5143320"/>
          </a:xfrm>
          <a:prstGeom prst="rect">
            <a:avLst/>
          </a:prstGeom>
          <a:ln w="0">
            <a:noFill/>
          </a:ln>
        </p:spPr>
      </p:pic>
      <p:sp>
        <p:nvSpPr>
          <p:cNvPr id="7"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8"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9"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0"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1"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strike="noStrike" spc="-1">
                <a:solidFill>
                  <a:schemeClr val="lt2"/>
                </a:solidFill>
                <a:latin typeface="Goldman"/>
                <a:ea typeface="Goldman"/>
              </a:rPr>
              <a:t>xx%</a:t>
            </a:r>
            <a:endParaRPr lang="fr-FR" sz="2400" b="0" strike="noStrike" spc="-1">
              <a:solidFill>
                <a:schemeClr val="dk1"/>
              </a:solidFill>
              <a:latin typeface="Arial"/>
            </a:endParaRPr>
          </a:p>
        </p:txBody>
      </p:sp>
      <p:sp>
        <p:nvSpPr>
          <p:cNvPr id="12"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Google Shape;67;p14"/>
          <p:cNvPicPr/>
          <p:nvPr/>
        </p:nvPicPr>
        <p:blipFill>
          <a:blip r:embed="rId3"/>
          <a:srcRect l="616"/>
          <a:stretch/>
        </p:blipFill>
        <p:spPr>
          <a:xfrm>
            <a:off x="0" y="0"/>
            <a:ext cx="9087120" cy="5143320"/>
          </a:xfrm>
          <a:prstGeom prst="rect">
            <a:avLst/>
          </a:prstGeom>
          <a:ln w="0">
            <a:noFill/>
          </a:ln>
        </p:spPr>
      </p:pic>
      <p:sp>
        <p:nvSpPr>
          <p:cNvPr id="14"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 name="Google Shape;71;p15"/>
          <p:cNvPicPr/>
          <p:nvPr/>
        </p:nvPicPr>
        <p:blipFill>
          <a:blip r:embed="rId3"/>
          <a:stretch/>
        </p:blipFill>
        <p:spPr>
          <a:xfrm>
            <a:off x="0" y="0"/>
            <a:ext cx="9143640" cy="5143320"/>
          </a:xfrm>
          <a:prstGeom prst="rect">
            <a:avLst/>
          </a:prstGeom>
          <a:ln w="0">
            <a:noFill/>
          </a:ln>
        </p:spPr>
      </p:pic>
      <p:sp>
        <p:nvSpPr>
          <p:cNvPr id="17"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62222"/>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18"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9"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1" name="Google Shape;77;p16"/>
          <p:cNvPicPr/>
          <p:nvPr/>
        </p:nvPicPr>
        <p:blipFill>
          <a:blip r:embed="rId3"/>
          <a:srcRect l="-13357" t="4877" r="13357" b="52464"/>
          <a:stretch/>
        </p:blipFill>
        <p:spPr>
          <a:xfrm rot="10800000">
            <a:off x="360" y="3031920"/>
            <a:ext cx="9143640" cy="2111400"/>
          </a:xfrm>
          <a:prstGeom prst="rect">
            <a:avLst/>
          </a:prstGeom>
          <a:ln w="0">
            <a:noFill/>
          </a:ln>
        </p:spPr>
      </p:pic>
      <p:pic>
        <p:nvPicPr>
          <p:cNvPr id="22" name="Google Shape;78;p16"/>
          <p:cNvPicPr/>
          <p:nvPr/>
        </p:nvPicPr>
        <p:blipFill>
          <a:blip r:embed="rId4"/>
          <a:srcRect l="72344" t="25162" r="853" b="22599"/>
          <a:stretch/>
        </p:blipFill>
        <p:spPr>
          <a:xfrm>
            <a:off x="6694200" y="0"/>
            <a:ext cx="2449440" cy="2585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24" name="Google Shape;81;p17"/>
          <p:cNvPicPr/>
          <p:nvPr/>
        </p:nvPicPr>
        <p:blipFill>
          <a:blip r:embed="rId3"/>
          <a:srcRect l="-24476" t="2369" r="24476" b="-2369"/>
          <a:stretch/>
        </p:blipFill>
        <p:spPr>
          <a:xfrm>
            <a:off x="0" y="0"/>
            <a:ext cx="9143640" cy="49510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 name="Google Shape;83;p18"/>
          <p:cNvPicPr/>
          <p:nvPr/>
        </p:nvPicPr>
        <p:blipFill>
          <a:blip r:embed="rId3"/>
          <a:stretch/>
        </p:blipFill>
        <p:spPr>
          <a:xfrm>
            <a:off x="0" y="0"/>
            <a:ext cx="9143640" cy="4951080"/>
          </a:xfrm>
          <a:prstGeom prst="rect">
            <a:avLst/>
          </a:prstGeom>
          <a:ln w="0">
            <a:noFill/>
          </a:ln>
        </p:spPr>
      </p:pic>
      <p:sp>
        <p:nvSpPr>
          <p:cNvPr id="26"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7"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8"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strike="noStrike" spc="-1">
                <a:solidFill>
                  <a:schemeClr val="lt2"/>
                </a:solidFill>
                <a:latin typeface="Goldman"/>
                <a:ea typeface="Goldman"/>
              </a:rPr>
              <a:t>xx%</a:t>
            </a:r>
            <a:endParaRPr lang="fr-FR" sz="2000" b="0" strike="noStrike" spc="-1">
              <a:solidFill>
                <a:schemeClr val="dk1"/>
              </a:solidFill>
              <a:latin typeface="Arial"/>
            </a:endParaRPr>
          </a:p>
        </p:txBody>
      </p:sp>
      <p:sp>
        <p:nvSpPr>
          <p:cNvPr id="29"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Google Shape;136;p28"/>
          <p:cNvPicPr/>
          <p:nvPr/>
        </p:nvPicPr>
        <p:blipFill>
          <a:blip r:embed="rId2"/>
          <a:srcRect l="2425" t="14808" r="2425" b="3824"/>
          <a:stretch/>
        </p:blipFill>
        <p:spPr>
          <a:xfrm>
            <a:off x="5585760" y="691200"/>
            <a:ext cx="3469320" cy="4452120"/>
          </a:xfrm>
          <a:prstGeom prst="rect">
            <a:avLst/>
          </a:prstGeom>
          <a:ln w="0">
            <a:noFill/>
          </a:ln>
        </p:spPr>
      </p:pic>
      <p:sp>
        <p:nvSpPr>
          <p:cNvPr id="80"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500" b="0" strike="noStrike" spc="-1" dirty="0">
                <a:solidFill>
                  <a:schemeClr val="dk1"/>
                </a:solidFill>
                <a:latin typeface="Times New Roman" panose="02020603050405020304" pitchFamily="18" charset="0"/>
                <a:ea typeface="Goldman"/>
                <a:cs typeface="Times New Roman" panose="02020603050405020304" pitchFamily="18" charset="0"/>
              </a:rPr>
              <a:t>Phishing Awareness Training</a:t>
            </a:r>
            <a:endParaRPr lang="fr-FR" sz="4500" b="0" strike="noStrike" spc="-1"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Identifying phishing emails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1"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To identify phishing emails, look for signs such as generic greetings, spelling and grammatical errors, and suspicious links. Legitimate organizations typically address recipients by name and have professional communication standards. Always verify the sender’s email address and be cautious of any sense of urgency that pressures immediate action.</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Spotting fake websites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Fake websites often mimic legitimate ones to deceive users. To spot them, check for unusual URL structures, such as slight misspellings of the company’s name, and ensure the URL begins with 'https://'. Look for trust indicators like security certificates and contact information to verify authenticity.</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Google Shape;167;p31"/>
          <p:cNvPicPr/>
          <p:nvPr/>
        </p:nvPicPr>
        <p:blipFill>
          <a:blip r:embed="rId2"/>
          <a:srcRect l="30802" r="32938"/>
          <a:stretch/>
        </p:blipFill>
        <p:spPr>
          <a:xfrm>
            <a:off x="0" y="0"/>
            <a:ext cx="2969640" cy="5142960"/>
          </a:xfrm>
          <a:prstGeom prst="rect">
            <a:avLst/>
          </a:prstGeom>
          <a:ln w="0">
            <a:noFill/>
          </a:ln>
        </p:spPr>
      </p:pic>
      <p:sp>
        <p:nvSpPr>
          <p:cNvPr id="105"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Common social engineering tactics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6"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Attackers often use social engineering tactics to manipulate victims into divulging confidential information. These may include pretexting, where the attacker creates a fabricated scenario, or baiting, which promises a reward in exchange for sensitive data. Awareness of these tactics is crucial in preventing such manipulation.</a:t>
            </a:r>
            <a:endParaRPr lang="fr-FR" sz="20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D747-F066-88CE-937F-8C9FB2BBCB5E}"/>
            </a:ext>
          </a:extLst>
        </p:cNvPr>
        <p:cNvGrpSpPr/>
        <p:nvPr/>
      </p:nvGrpSpPr>
      <p:grpSpPr>
        <a:xfrm>
          <a:off x="0" y="0"/>
          <a:ext cx="0" cy="0"/>
          <a:chOff x="0" y="0"/>
          <a:chExt cx="0" cy="0"/>
        </a:xfrm>
      </p:grpSpPr>
      <p:pic>
        <p:nvPicPr>
          <p:cNvPr id="104" name="Google Shape;167;p31">
            <a:extLst>
              <a:ext uri="{FF2B5EF4-FFF2-40B4-BE49-F238E27FC236}">
                <a16:creationId xmlns:a16="http://schemas.microsoft.com/office/drawing/2014/main" id="{6C5B5D31-428A-BD92-2474-E7AC4E09BB5D}"/>
              </a:ext>
            </a:extLst>
          </p:cNvPr>
          <p:cNvPicPr/>
          <p:nvPr/>
        </p:nvPicPr>
        <p:blipFill>
          <a:blip r:embed="rId2"/>
          <a:srcRect l="30802" r="32938"/>
          <a:stretch/>
        </p:blipFill>
        <p:spPr>
          <a:xfrm>
            <a:off x="0" y="0"/>
            <a:ext cx="2969640" cy="5142960"/>
          </a:xfrm>
          <a:prstGeom prst="rect">
            <a:avLst/>
          </a:prstGeom>
          <a:ln w="0">
            <a:noFill/>
          </a:ln>
        </p:spPr>
      </p:pic>
      <p:sp>
        <p:nvSpPr>
          <p:cNvPr id="105" name="PlaceHolder 1">
            <a:extLst>
              <a:ext uri="{FF2B5EF4-FFF2-40B4-BE49-F238E27FC236}">
                <a16:creationId xmlns:a16="http://schemas.microsoft.com/office/drawing/2014/main" id="{89EFF4C1-7C3F-EF9F-9D24-65B8CDA9A898}"/>
              </a:ext>
            </a:extLst>
          </p:cNvPr>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a:lnSpc>
                <a:spcPct val="100000"/>
              </a:lnSpc>
              <a:tabLst>
                <a:tab pos="0" algn="l"/>
              </a:tabLst>
            </a:pPr>
            <a:r>
              <a:rPr lang="en-IN" sz="4000" dirty="0">
                <a:latin typeface="Times New Roman" panose="02020603050405020304" pitchFamily="18" charset="0"/>
                <a:cs typeface="Times New Roman" panose="02020603050405020304" pitchFamily="18" charset="0"/>
              </a:rPr>
              <a:t>Social Engineering Tactics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6" name="PlaceHolder 2">
            <a:extLst>
              <a:ext uri="{FF2B5EF4-FFF2-40B4-BE49-F238E27FC236}">
                <a16:creationId xmlns:a16="http://schemas.microsoft.com/office/drawing/2014/main" id="{B5AC7F8C-CFBF-0A7A-2BE0-51FDC7D12DBD}"/>
              </a:ext>
            </a:extLst>
          </p:cNvPr>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r>
              <a:rPr lang="en-US" sz="2000" dirty="0">
                <a:latin typeface="Times New Roman" panose="02020603050405020304" pitchFamily="18" charset="0"/>
                <a:cs typeface="Times New Roman" panose="02020603050405020304" pitchFamily="18" charset="0"/>
              </a:rPr>
              <a:t>🧠 Attackers exploit:</a:t>
            </a:r>
          </a:p>
          <a:p>
            <a:r>
              <a:rPr lang="en-US" sz="2000" dirty="0">
                <a:latin typeface="Times New Roman" panose="02020603050405020304" pitchFamily="18" charset="0"/>
                <a:cs typeface="Times New Roman" panose="02020603050405020304" pitchFamily="18" charset="0"/>
              </a:rPr>
              <a:t>- Curiosity (“Check this photo”)</a:t>
            </a:r>
          </a:p>
          <a:p>
            <a:r>
              <a:rPr lang="en-US" sz="2000" dirty="0">
                <a:latin typeface="Times New Roman" panose="02020603050405020304" pitchFamily="18" charset="0"/>
                <a:cs typeface="Times New Roman" panose="02020603050405020304" pitchFamily="18" charset="0"/>
              </a:rPr>
              <a:t>- Fear (“Account suspended!”)</a:t>
            </a:r>
          </a:p>
          <a:p>
            <a:r>
              <a:rPr lang="en-US" sz="2000" dirty="0">
                <a:latin typeface="Times New Roman" panose="02020603050405020304" pitchFamily="18" charset="0"/>
                <a:cs typeface="Times New Roman" panose="02020603050405020304" pitchFamily="18" charset="0"/>
              </a:rPr>
              <a:t>- Greed (“You won a prize!”)</a:t>
            </a:r>
          </a:p>
          <a:p>
            <a:r>
              <a:rPr lang="en-US" sz="2000" dirty="0">
                <a:latin typeface="Times New Roman" panose="02020603050405020304" pitchFamily="18" charset="0"/>
                <a:cs typeface="Times New Roman" panose="02020603050405020304" pitchFamily="18" charset="0"/>
              </a:rPr>
              <a:t>- Authority (“From HR Department”)</a:t>
            </a:r>
          </a:p>
          <a:p>
            <a:pPr indent="0">
              <a:lnSpc>
                <a:spcPct val="100000"/>
              </a:lnSpc>
              <a:buNone/>
              <a:tabLst>
                <a:tab pos="0" algn="l"/>
              </a:tabLst>
            </a:pPr>
            <a:endParaRPr lang="fr-FR" sz="2000" b="0" strike="noStrike" spc="-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90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7B264-6135-2653-D189-F64152603B3A}"/>
            </a:ext>
          </a:extLst>
        </p:cNvPr>
        <p:cNvGrpSpPr/>
        <p:nvPr/>
      </p:nvGrpSpPr>
      <p:grpSpPr>
        <a:xfrm>
          <a:off x="0" y="0"/>
          <a:ext cx="0" cy="0"/>
          <a:chOff x="0" y="0"/>
          <a:chExt cx="0" cy="0"/>
        </a:xfrm>
      </p:grpSpPr>
      <p:pic>
        <p:nvPicPr>
          <p:cNvPr id="104" name="Google Shape;167;p31">
            <a:extLst>
              <a:ext uri="{FF2B5EF4-FFF2-40B4-BE49-F238E27FC236}">
                <a16:creationId xmlns:a16="http://schemas.microsoft.com/office/drawing/2014/main" id="{A70A3483-A6BC-915D-6691-C32DC92A99C0}"/>
              </a:ext>
            </a:extLst>
          </p:cNvPr>
          <p:cNvPicPr/>
          <p:nvPr/>
        </p:nvPicPr>
        <p:blipFill>
          <a:blip r:embed="rId2"/>
          <a:srcRect l="30802" r="32938"/>
          <a:stretch/>
        </p:blipFill>
        <p:spPr>
          <a:xfrm>
            <a:off x="0" y="0"/>
            <a:ext cx="2969640" cy="5142960"/>
          </a:xfrm>
          <a:prstGeom prst="rect">
            <a:avLst/>
          </a:prstGeom>
          <a:ln w="0">
            <a:noFill/>
          </a:ln>
        </p:spPr>
      </p:pic>
      <p:sp>
        <p:nvSpPr>
          <p:cNvPr id="105" name="PlaceHolder 1">
            <a:extLst>
              <a:ext uri="{FF2B5EF4-FFF2-40B4-BE49-F238E27FC236}">
                <a16:creationId xmlns:a16="http://schemas.microsoft.com/office/drawing/2014/main" id="{08F37D55-B8FC-14F8-23C2-D0D760F0FED3}"/>
              </a:ext>
            </a:extLst>
          </p:cNvPr>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fontScale="90000"/>
          </a:bodyPr>
          <a:lstStyle/>
          <a:p>
            <a:pPr>
              <a:lnSpc>
                <a:spcPct val="100000"/>
              </a:lnSpc>
              <a:tabLst>
                <a:tab pos="0" algn="l"/>
              </a:tabLst>
            </a:pPr>
            <a:r>
              <a:rPr lang="en-US" dirty="0">
                <a:latin typeface="Times New Roman" panose="02020603050405020304" pitchFamily="18" charset="0"/>
                <a:cs typeface="Times New Roman" panose="02020603050405020304" pitchFamily="18" charset="0"/>
              </a:rPr>
              <a:t>How Fake Websites Trick You</a:t>
            </a:r>
            <a:endParaRPr lang="fr-FR" sz="3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6" name="PlaceHolder 2">
            <a:extLst>
              <a:ext uri="{FF2B5EF4-FFF2-40B4-BE49-F238E27FC236}">
                <a16:creationId xmlns:a16="http://schemas.microsoft.com/office/drawing/2014/main" id="{B6E08D95-E213-06B8-10B8-6EDF8E5DF4CC}"/>
              </a:ext>
            </a:extLst>
          </p:cNvPr>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r>
              <a:rPr lang="en-IN" sz="2000" dirty="0">
                <a:latin typeface="Times New Roman" panose="02020603050405020304" pitchFamily="18" charset="0"/>
                <a:cs typeface="Times New Roman" panose="02020603050405020304" pitchFamily="18" charset="0"/>
              </a:rPr>
              <a:t>- Use similar domains: faceb00k.com, g00gle-mail.net</a:t>
            </a:r>
          </a:p>
          <a:p>
            <a:r>
              <a:rPr lang="en-IN" sz="2000" dirty="0">
                <a:latin typeface="Times New Roman" panose="02020603050405020304" pitchFamily="18" charset="0"/>
                <a:cs typeface="Times New Roman" panose="02020603050405020304" pitchFamily="18" charset="0"/>
              </a:rPr>
              <a:t>- Replicate login pages with same design</a:t>
            </a:r>
          </a:p>
          <a:p>
            <a:r>
              <a:rPr lang="en-IN" sz="2000" dirty="0">
                <a:latin typeface="Times New Roman" panose="02020603050405020304" pitchFamily="18" charset="0"/>
                <a:cs typeface="Times New Roman" panose="02020603050405020304" pitchFamily="18" charset="0"/>
              </a:rPr>
              <a:t>- SSL padlock ≠ legitimacy</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Always hover before you click</a:t>
            </a:r>
          </a:p>
          <a:p>
            <a:pPr marL="914400" lvl="2"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9143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Google Shape;174;p32"/>
          <p:cNvPicPr/>
          <p:nvPr/>
        </p:nvPicPr>
        <p:blipFill>
          <a:blip r:embed="rId2"/>
          <a:stretch/>
        </p:blipFill>
        <p:spPr>
          <a:xfrm flipH="1">
            <a:off x="5195520" y="1507320"/>
            <a:ext cx="3948480" cy="2973240"/>
          </a:xfrm>
          <a:prstGeom prst="rect">
            <a:avLst/>
          </a:prstGeom>
          <a:ln w="0">
            <a:noFill/>
          </a:ln>
        </p:spPr>
      </p:pic>
      <p:sp>
        <p:nvSpPr>
          <p:cNvPr id="109"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Prevention Strategies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0"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dirty="0">
                <a:solidFill>
                  <a:schemeClr val="dk1"/>
                </a:solidFill>
                <a:latin typeface="Times New Roman" panose="02020603050405020304" pitchFamily="18" charset="0"/>
                <a:ea typeface="Goldman"/>
                <a:cs typeface="Times New Roman" panose="02020603050405020304" pitchFamily="18" charset="0"/>
              </a:rPr>
              <a:t>03</a:t>
            </a:r>
            <a:endParaRPr lang="fr-FR" sz="6000" b="0" strike="noStrike" spc="-1"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Best practices for email security</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2"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Implementing best practices for email security includes using strong, unique passwords, enabling two-factor authentication, and regularly updating security software. Educate employees about phishing threats and encourage them to report suspicious emails to IT departments.</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EFE88-602C-D7FC-8CDB-BAF341D70E4E}"/>
            </a:ext>
          </a:extLst>
        </p:cNvPr>
        <p:cNvGrpSpPr/>
        <p:nvPr/>
      </p:nvGrpSpPr>
      <p:grpSpPr>
        <a:xfrm>
          <a:off x="0" y="0"/>
          <a:ext cx="0" cy="0"/>
          <a:chOff x="0" y="0"/>
          <a:chExt cx="0" cy="0"/>
        </a:xfrm>
      </p:grpSpPr>
      <p:sp>
        <p:nvSpPr>
          <p:cNvPr id="111" name="PlaceHolder 1">
            <a:extLst>
              <a:ext uri="{FF2B5EF4-FFF2-40B4-BE49-F238E27FC236}">
                <a16:creationId xmlns:a16="http://schemas.microsoft.com/office/drawing/2014/main" id="{9A65DD07-9DA1-1CEB-142C-6339C6CFDF45}"/>
              </a:ext>
            </a:extLst>
          </p:cNvPr>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algn="r">
              <a:lnSpc>
                <a:spcPct val="100000"/>
              </a:lnSpc>
              <a:tabLst>
                <a:tab pos="0" algn="l"/>
              </a:tabLst>
            </a:pPr>
            <a:r>
              <a:rPr lang="en-IN" sz="4000" dirty="0">
                <a:latin typeface="Times New Roman" panose="02020603050405020304" pitchFamily="18" charset="0"/>
                <a:cs typeface="Times New Roman" panose="02020603050405020304" pitchFamily="18" charset="0"/>
              </a:rPr>
              <a:t>How to Protect Yourself</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2" name="PlaceHolder 2">
            <a:extLst>
              <a:ext uri="{FF2B5EF4-FFF2-40B4-BE49-F238E27FC236}">
                <a16:creationId xmlns:a16="http://schemas.microsoft.com/office/drawing/2014/main" id="{560394B3-C6E1-85C9-3582-1EEC07ACF782}"/>
              </a:ext>
            </a:extLst>
          </p:cNvPr>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r>
              <a:rPr lang="en-US" sz="2000" dirty="0">
                <a:latin typeface="Times New Roman" panose="02020603050405020304" pitchFamily="18" charset="0"/>
                <a:cs typeface="Times New Roman" panose="02020603050405020304" pitchFamily="18" charset="0"/>
              </a:rPr>
              <a:t>- Never click unknown links or attachments.</a:t>
            </a:r>
          </a:p>
          <a:p>
            <a:r>
              <a:rPr lang="en-US" sz="2000" dirty="0">
                <a:latin typeface="Times New Roman" panose="02020603050405020304" pitchFamily="18" charset="0"/>
                <a:cs typeface="Times New Roman" panose="02020603050405020304" pitchFamily="18" charset="0"/>
              </a:rPr>
              <a:t>- Verify sender identity before responding.</a:t>
            </a:r>
          </a:p>
          <a:p>
            <a:r>
              <a:rPr lang="en-US" sz="2000" dirty="0">
                <a:latin typeface="Times New Roman" panose="02020603050405020304" pitchFamily="18" charset="0"/>
                <a:cs typeface="Times New Roman" panose="02020603050405020304" pitchFamily="18" charset="0"/>
              </a:rPr>
              <a:t>- Use Multi-Factor Authentication (MFA)</a:t>
            </a:r>
          </a:p>
          <a:p>
            <a:r>
              <a:rPr lang="en-US" sz="2000" dirty="0">
                <a:latin typeface="Times New Roman" panose="02020603050405020304" pitchFamily="18" charset="0"/>
                <a:cs typeface="Times New Roman" panose="02020603050405020304" pitchFamily="18" charset="0"/>
              </a:rPr>
              <a:t>- Regularly update passwords.</a:t>
            </a:r>
          </a:p>
          <a:p>
            <a:r>
              <a:rPr lang="en-US" sz="2000" dirty="0">
                <a:latin typeface="Times New Roman" panose="02020603050405020304" pitchFamily="18" charset="0"/>
                <a:cs typeface="Times New Roman" panose="02020603050405020304" pitchFamily="18" charset="0"/>
              </a:rPr>
              <a:t>- Report phishing emails to IT/security team.</a:t>
            </a:r>
          </a:p>
          <a:p>
            <a:pPr indent="0">
              <a:lnSpc>
                <a:spcPct val="100000"/>
              </a:lnSpc>
              <a:buNone/>
              <a:tabLst>
                <a:tab pos="0" algn="l"/>
              </a:tabLst>
            </a:pP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05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Tips for safe browsing</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4"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For safe browsing, refrain from clicking on unknown links, and be cautious when providing personal information online. Use reputable antivirus software and ensure that websites are secure before entering sensitive data. Regularly monitor your accounts for unauthorized activity.</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67;p31"/>
          <p:cNvPicPr/>
          <p:nvPr/>
        </p:nvPicPr>
        <p:blipFill>
          <a:blip r:embed="rId2"/>
          <a:srcRect l="30802" r="32938"/>
          <a:stretch/>
        </p:blipFill>
        <p:spPr>
          <a:xfrm>
            <a:off x="0" y="0"/>
            <a:ext cx="2969640" cy="5142960"/>
          </a:xfrm>
          <a:prstGeom prst="rect">
            <a:avLst/>
          </a:prstGeom>
          <a:ln w="0">
            <a:noFill/>
          </a:ln>
        </p:spPr>
      </p:pic>
      <p:sp>
        <p:nvSpPr>
          <p:cNvPr id="116"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Importance of employee training</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7"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Regular employee training is essential in combating phishing attacks. Training programs should include practical exercises, real-world examples, and strategies to recognize and respond to phishing attempts. An informed workforce is a key line of defense against cyber threats.</a:t>
            </a:r>
            <a:endParaRPr lang="fr-FR" sz="20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oogle Shape;167;p31"/>
          <p:cNvPicPr/>
          <p:nvPr/>
        </p:nvPicPr>
        <p:blipFill>
          <a:blip r:embed="rId2"/>
          <a:srcRect l="30802" r="32938"/>
          <a:stretch/>
        </p:blipFill>
        <p:spPr>
          <a:xfrm>
            <a:off x="0" y="0"/>
            <a:ext cx="2969640" cy="5142960"/>
          </a:xfrm>
          <a:prstGeom prst="rect">
            <a:avLst/>
          </a:prstGeom>
          <a:ln w="0">
            <a:noFill/>
          </a:ln>
        </p:spPr>
      </p:pic>
      <p:sp>
        <p:nvSpPr>
          <p:cNvPr id="8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Introduction</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84"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This presentation focuses on understanding phishing attacks, recognizing their signs, and implementing strategies to protect against them. By the end, you will learn about different types of phishing, how to identify suspicious communications, and best practices to mitigate risks.</a:t>
            </a:r>
            <a:endParaRPr lang="fr-FR" sz="2000" b="0" strike="noStrike" spc="-1"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14C2E-F099-C4CB-D6BF-0E9161C264E3}"/>
            </a:ext>
          </a:extLst>
        </p:cNvPr>
        <p:cNvGrpSpPr/>
        <p:nvPr/>
      </p:nvGrpSpPr>
      <p:grpSpPr>
        <a:xfrm>
          <a:off x="0" y="0"/>
          <a:ext cx="0" cy="0"/>
          <a:chOff x="0" y="0"/>
          <a:chExt cx="0" cy="0"/>
        </a:xfrm>
      </p:grpSpPr>
      <p:pic>
        <p:nvPicPr>
          <p:cNvPr id="115" name="Google Shape;167;p31">
            <a:extLst>
              <a:ext uri="{FF2B5EF4-FFF2-40B4-BE49-F238E27FC236}">
                <a16:creationId xmlns:a16="http://schemas.microsoft.com/office/drawing/2014/main" id="{5EF63914-A074-D942-455A-36ACAF837707}"/>
              </a:ext>
            </a:extLst>
          </p:cNvPr>
          <p:cNvPicPr/>
          <p:nvPr/>
        </p:nvPicPr>
        <p:blipFill>
          <a:blip r:embed="rId2"/>
          <a:srcRect l="30802" r="32938"/>
          <a:stretch/>
        </p:blipFill>
        <p:spPr>
          <a:xfrm>
            <a:off x="0" y="0"/>
            <a:ext cx="2969640" cy="5142960"/>
          </a:xfrm>
          <a:prstGeom prst="rect">
            <a:avLst/>
          </a:prstGeom>
          <a:ln w="0">
            <a:noFill/>
          </a:ln>
        </p:spPr>
      </p:pic>
      <p:sp>
        <p:nvSpPr>
          <p:cNvPr id="116" name="PlaceHolder 1">
            <a:extLst>
              <a:ext uri="{FF2B5EF4-FFF2-40B4-BE49-F238E27FC236}">
                <a16:creationId xmlns:a16="http://schemas.microsoft.com/office/drawing/2014/main" id="{F39F2771-79F3-C304-466A-A7531B9E03C1}"/>
              </a:ext>
            </a:extLst>
          </p:cNvPr>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a:lnSpc>
                <a:spcPct val="100000"/>
              </a:lnSpc>
              <a:tabLst>
                <a:tab pos="0" algn="l"/>
              </a:tabLst>
            </a:pPr>
            <a:r>
              <a:rPr lang="en-IN" sz="4000" dirty="0">
                <a:latin typeface="Times New Roman" panose="02020603050405020304" pitchFamily="18" charset="0"/>
                <a:cs typeface="Times New Roman" panose="02020603050405020304" pitchFamily="18" charset="0"/>
              </a:rPr>
              <a:t>Interactive Quiz (Optional)</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7" name="PlaceHolder 2">
            <a:extLst>
              <a:ext uri="{FF2B5EF4-FFF2-40B4-BE49-F238E27FC236}">
                <a16:creationId xmlns:a16="http://schemas.microsoft.com/office/drawing/2014/main" id="{7C007E6F-E945-6691-FEAD-EE698DABFB63}"/>
              </a:ext>
            </a:extLst>
          </p:cNvPr>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r>
              <a:rPr lang="en-US" sz="2000" dirty="0">
                <a:latin typeface="Times New Roman" panose="02020603050405020304" pitchFamily="18" charset="0"/>
                <a:cs typeface="Times New Roman" panose="02020603050405020304" pitchFamily="18" charset="0"/>
              </a:rPr>
              <a:t>Q: Which of the following is a sign of phishing?</a:t>
            </a:r>
          </a:p>
          <a:p>
            <a:r>
              <a:rPr lang="en-US" sz="2000" dirty="0">
                <a:latin typeface="Times New Roman" panose="02020603050405020304" pitchFamily="18" charset="0"/>
                <a:cs typeface="Times New Roman" panose="02020603050405020304" pitchFamily="18" charset="0"/>
              </a:rPr>
              <a:t>A. Email from admin@secure.microsoft.com</a:t>
            </a:r>
          </a:p>
          <a:p>
            <a:r>
              <a:rPr lang="en-US" sz="2000" dirty="0">
                <a:latin typeface="Times New Roman" panose="02020603050405020304" pitchFamily="18" charset="0"/>
                <a:cs typeface="Times New Roman" panose="02020603050405020304" pitchFamily="18" charset="0"/>
              </a:rPr>
              <a:t>B. Spelling mistakes and urgency in message</a:t>
            </a:r>
          </a:p>
          <a:p>
            <a:r>
              <a:rPr lang="en-US" sz="2000" dirty="0">
                <a:latin typeface="Times New Roman" panose="02020603050405020304" pitchFamily="18" charset="0"/>
                <a:cs typeface="Times New Roman" panose="02020603050405020304" pitchFamily="18" charset="0"/>
              </a:rPr>
              <a:t>C. A greeting like 'Hello, [Your Full Name]'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Correct Answer: B</a:t>
            </a:r>
          </a:p>
        </p:txBody>
      </p:sp>
    </p:spTree>
    <p:extLst>
      <p:ext uri="{BB962C8B-B14F-4D97-AF65-F5344CB8AC3E}">
        <p14:creationId xmlns:p14="http://schemas.microsoft.com/office/powerpoint/2010/main" val="276285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3B024-3B06-F3AD-AA41-344FCFC467C0}"/>
            </a:ext>
          </a:extLst>
        </p:cNvPr>
        <p:cNvGrpSpPr/>
        <p:nvPr/>
      </p:nvGrpSpPr>
      <p:grpSpPr>
        <a:xfrm>
          <a:off x="0" y="0"/>
          <a:ext cx="0" cy="0"/>
          <a:chOff x="0" y="0"/>
          <a:chExt cx="0" cy="0"/>
        </a:xfrm>
      </p:grpSpPr>
      <p:sp>
        <p:nvSpPr>
          <p:cNvPr id="118" name="PlaceHolder 1">
            <a:extLst>
              <a:ext uri="{FF2B5EF4-FFF2-40B4-BE49-F238E27FC236}">
                <a16:creationId xmlns:a16="http://schemas.microsoft.com/office/drawing/2014/main" id="{3CE25A7E-00AD-6825-84A5-001956ADF36B}"/>
              </a:ext>
            </a:extLst>
          </p:cNvPr>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algn="r">
              <a:lnSpc>
                <a:spcPct val="100000"/>
              </a:lnSpc>
              <a:tabLst>
                <a:tab pos="0" algn="l"/>
              </a:tabLst>
            </a:pPr>
            <a:r>
              <a:rPr lang="en-IN" sz="4000" dirty="0">
                <a:latin typeface="Times New Roman" panose="02020603050405020304" pitchFamily="18" charset="0"/>
                <a:cs typeface="Times New Roman" panose="02020603050405020304" pitchFamily="18" charset="0"/>
              </a:rPr>
              <a:t>Summary</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9" name="PlaceHolder 2">
            <a:extLst>
              <a:ext uri="{FF2B5EF4-FFF2-40B4-BE49-F238E27FC236}">
                <a16:creationId xmlns:a16="http://schemas.microsoft.com/office/drawing/2014/main" id="{89B75CEB-7B59-45B8-011D-5AB3615BE48F}"/>
              </a:ext>
            </a:extLst>
          </p:cNvPr>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r>
              <a:rPr lang="en-US" sz="2000" dirty="0">
                <a:latin typeface="Times New Roman" panose="02020603050405020304" pitchFamily="18" charset="0"/>
                <a:cs typeface="Times New Roman" panose="02020603050405020304" pitchFamily="18" charset="0"/>
              </a:rPr>
              <a:t>- Phishing is common but preventable.</a:t>
            </a:r>
          </a:p>
          <a:p>
            <a:r>
              <a:rPr lang="en-US" sz="2000" dirty="0">
                <a:latin typeface="Times New Roman" panose="02020603050405020304" pitchFamily="18" charset="0"/>
                <a:cs typeface="Times New Roman" panose="02020603050405020304" pitchFamily="18" charset="0"/>
              </a:rPr>
              <a:t>- Stay alert, double-check everything.</a:t>
            </a:r>
          </a:p>
          <a:p>
            <a:r>
              <a:rPr lang="en-US" sz="2000" dirty="0">
                <a:latin typeface="Times New Roman" panose="02020603050405020304" pitchFamily="18" charset="0"/>
                <a:cs typeface="Times New Roman" panose="02020603050405020304" pitchFamily="18" charset="0"/>
              </a:rPr>
              <a:t>- Spread awareness in workplace, family, and peers.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“Think Before You Click!”</a:t>
            </a:r>
          </a:p>
        </p:txBody>
      </p:sp>
    </p:spTree>
    <p:extLst>
      <p:ext uri="{BB962C8B-B14F-4D97-AF65-F5344CB8AC3E}">
        <p14:creationId xmlns:p14="http://schemas.microsoft.com/office/powerpoint/2010/main" val="675449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Conclusions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19"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Phishing awareness is crucial in maintaining organizational security. By understanding the signs of phishing, employing preventative strategies, and regularly training employees, organizations can significantly reduce their risk of falling victim to such cyber threats.</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CDEA3C-291D-E71B-4E4B-5FEBDB198523}"/>
              </a:ext>
            </a:extLst>
          </p:cNvPr>
          <p:cNvSpPr>
            <a:spLocks noGrp="1"/>
          </p:cNvSpPr>
          <p:nvPr>
            <p:ph type="subTitle"/>
          </p:nvPr>
        </p:nvSpPr>
        <p:spPr/>
        <p:txBody>
          <a:bodyPr/>
          <a:lstStyle/>
          <a:p>
            <a:pPr marL="0" indent="0" algn="ctr">
              <a:buNone/>
            </a:pPr>
            <a:r>
              <a:rPr lang="en" sz="5000" spc="-1" dirty="0">
                <a:solidFill>
                  <a:schemeClr val="dk1"/>
                </a:solidFill>
                <a:latin typeface="Times New Roman" panose="02020603050405020304" pitchFamily="18" charset="0"/>
                <a:ea typeface="Goldman"/>
                <a:cs typeface="Times New Roman" panose="02020603050405020304" pitchFamily="18" charset="0"/>
              </a:rPr>
              <a:t>Thank you!</a:t>
            </a:r>
            <a:endParaRPr lang="en-IN" sz="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20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Google Shape;174;p32"/>
          <p:cNvPicPr/>
          <p:nvPr/>
        </p:nvPicPr>
        <p:blipFill>
          <a:blip r:embed="rId2"/>
          <a:stretch/>
        </p:blipFill>
        <p:spPr>
          <a:xfrm flipH="1">
            <a:off x="5195520" y="1507320"/>
            <a:ext cx="3948480" cy="2973240"/>
          </a:xfrm>
          <a:prstGeom prst="rect">
            <a:avLst/>
          </a:prstGeom>
          <a:ln w="0">
            <a:noFill/>
          </a:ln>
        </p:spPr>
      </p:pic>
      <p:sp>
        <p:nvSpPr>
          <p:cNvPr id="87"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Phishing Overview</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88"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dirty="0">
                <a:solidFill>
                  <a:schemeClr val="dk1"/>
                </a:solidFill>
                <a:latin typeface="Times New Roman" panose="02020603050405020304" pitchFamily="18" charset="0"/>
                <a:ea typeface="Goldman"/>
                <a:cs typeface="Times New Roman" panose="02020603050405020304" pitchFamily="18" charset="0"/>
              </a:rPr>
              <a:t>01</a:t>
            </a:r>
            <a:endParaRPr lang="fr-FR" sz="6000" b="0" strike="noStrike" spc="-1"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Definition of phishing</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0"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r>
              <a:rPr lang="en-US" sz="2000" dirty="0">
                <a:latin typeface="Times New Roman" panose="02020603050405020304" pitchFamily="18" charset="0"/>
                <a:cs typeface="Times New Roman" panose="02020603050405020304" pitchFamily="18" charset="0"/>
              </a:rPr>
              <a:t>- A cyber attack where attackers trick users into giving away sensitive information.</a:t>
            </a:r>
          </a:p>
          <a:p>
            <a:r>
              <a:rPr lang="en-US" sz="2000" dirty="0">
                <a:latin typeface="Times New Roman" panose="02020603050405020304" pitchFamily="18" charset="0"/>
                <a:cs typeface="Times New Roman" panose="02020603050405020304" pitchFamily="18" charset="0"/>
              </a:rPr>
              <a:t>- Usually done through fake emails, websites, or messages pretending to be legitimate.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“Phishing = Fake Bait to Catch Real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oogle Shape;167;p31"/>
          <p:cNvPicPr/>
          <p:nvPr/>
        </p:nvPicPr>
        <p:blipFill>
          <a:blip r:embed="rId2"/>
          <a:srcRect l="30802" r="32938"/>
          <a:stretch/>
        </p:blipFill>
        <p:spPr>
          <a:xfrm>
            <a:off x="0" y="0"/>
            <a:ext cx="2969640" cy="5142960"/>
          </a:xfrm>
          <a:prstGeom prst="rect">
            <a:avLst/>
          </a:prstGeom>
          <a:ln w="0">
            <a:noFill/>
          </a:ln>
        </p:spPr>
      </p:pic>
      <p:sp>
        <p:nvSpPr>
          <p:cNvPr id="92"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Types of phishing attacks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3"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r>
              <a:rPr lang="en-US" sz="2000" dirty="0">
                <a:latin typeface="Times New Roman" panose="02020603050405020304" pitchFamily="18" charset="0"/>
                <a:cs typeface="Times New Roman" panose="02020603050405020304" pitchFamily="18" charset="0"/>
              </a:rPr>
              <a:t>- Email Phishing – Fake login links or attachments</a:t>
            </a:r>
          </a:p>
          <a:p>
            <a:r>
              <a:rPr lang="en-US" sz="2000" dirty="0">
                <a:latin typeface="Times New Roman" panose="02020603050405020304" pitchFamily="18" charset="0"/>
                <a:cs typeface="Times New Roman" panose="02020603050405020304" pitchFamily="18" charset="0"/>
              </a:rPr>
              <a:t>- Spear Phishing – Personalized attacks</a:t>
            </a:r>
          </a:p>
          <a:p>
            <a:r>
              <a:rPr lang="en-US" sz="2000" dirty="0">
                <a:latin typeface="Times New Roman" panose="02020603050405020304" pitchFamily="18" charset="0"/>
                <a:cs typeface="Times New Roman" panose="02020603050405020304" pitchFamily="18" charset="0"/>
              </a:rPr>
              <a:t>- Smishing – Phishing via SMS</a:t>
            </a:r>
          </a:p>
          <a:p>
            <a:r>
              <a:rPr lang="en-US" sz="2000" dirty="0">
                <a:latin typeface="Times New Roman" panose="02020603050405020304" pitchFamily="18" charset="0"/>
                <a:cs typeface="Times New Roman" panose="02020603050405020304" pitchFamily="18" charset="0"/>
              </a:rPr>
              <a:t>- Vishing – Voice-based phishing</a:t>
            </a:r>
          </a:p>
          <a:p>
            <a:r>
              <a:rPr lang="en-US" sz="2000" dirty="0">
                <a:latin typeface="Times New Roman" panose="02020603050405020304" pitchFamily="18" charset="0"/>
                <a:cs typeface="Times New Roman" panose="02020603050405020304" pitchFamily="18" charset="0"/>
              </a:rPr>
              <a:t>- Clone Phishing – Duplicated emails with malicious links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DF5B-5106-E132-1470-D425F09E428E}"/>
            </a:ext>
          </a:extLst>
        </p:cNvPr>
        <p:cNvGrpSpPr/>
        <p:nvPr/>
      </p:nvGrpSpPr>
      <p:grpSpPr>
        <a:xfrm>
          <a:off x="0" y="0"/>
          <a:ext cx="0" cy="0"/>
          <a:chOff x="0" y="0"/>
          <a:chExt cx="0" cy="0"/>
        </a:xfrm>
      </p:grpSpPr>
      <p:pic>
        <p:nvPicPr>
          <p:cNvPr id="91" name="Google Shape;167;p31">
            <a:extLst>
              <a:ext uri="{FF2B5EF4-FFF2-40B4-BE49-F238E27FC236}">
                <a16:creationId xmlns:a16="http://schemas.microsoft.com/office/drawing/2014/main" id="{D6DD21DD-A5F3-DF04-7A1A-DB12CA810D7C}"/>
              </a:ext>
            </a:extLst>
          </p:cNvPr>
          <p:cNvPicPr/>
          <p:nvPr/>
        </p:nvPicPr>
        <p:blipFill>
          <a:blip r:embed="rId2"/>
          <a:srcRect l="30802" r="32938"/>
          <a:stretch/>
        </p:blipFill>
        <p:spPr>
          <a:xfrm>
            <a:off x="0" y="0"/>
            <a:ext cx="2969640" cy="5142960"/>
          </a:xfrm>
          <a:prstGeom prst="rect">
            <a:avLst/>
          </a:prstGeom>
          <a:ln w="0">
            <a:noFill/>
          </a:ln>
        </p:spPr>
      </p:pic>
      <p:sp>
        <p:nvSpPr>
          <p:cNvPr id="92" name="PlaceHolder 1">
            <a:extLst>
              <a:ext uri="{FF2B5EF4-FFF2-40B4-BE49-F238E27FC236}">
                <a16:creationId xmlns:a16="http://schemas.microsoft.com/office/drawing/2014/main" id="{981ACB9C-8148-12FD-B19F-38B791F7D42A}"/>
              </a:ext>
            </a:extLst>
          </p:cNvPr>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a:lnSpc>
                <a:spcPct val="100000"/>
              </a:lnSpc>
              <a:tabLst>
                <a:tab pos="0" algn="l"/>
              </a:tabLst>
            </a:pPr>
            <a:r>
              <a:rPr lang="en-US" sz="4000" dirty="0">
                <a:latin typeface="Times New Roman" panose="02020603050405020304" pitchFamily="18" charset="0"/>
                <a:cs typeface="Times New Roman" panose="02020603050405020304" pitchFamily="18" charset="0"/>
              </a:rPr>
              <a:t>Common Signs of a Phishing Email</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3" name="PlaceHolder 2">
            <a:extLst>
              <a:ext uri="{FF2B5EF4-FFF2-40B4-BE49-F238E27FC236}">
                <a16:creationId xmlns:a16="http://schemas.microsoft.com/office/drawing/2014/main" id="{0E333F82-AC2A-6584-1FBD-202E888F21EE}"/>
              </a:ext>
            </a:extLst>
          </p:cNvPr>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r>
              <a:rPr lang="en-US" sz="2000" dirty="0">
                <a:latin typeface="Times New Roman" panose="02020603050405020304" pitchFamily="18" charset="0"/>
                <a:cs typeface="Times New Roman" panose="02020603050405020304" pitchFamily="18" charset="0"/>
              </a:rPr>
              <a:t>- Suspicious sender address (e.g., admin@paypa1.com)</a:t>
            </a:r>
          </a:p>
          <a:p>
            <a:r>
              <a:rPr lang="en-US" sz="2000" dirty="0">
                <a:latin typeface="Times New Roman" panose="02020603050405020304" pitchFamily="18" charset="0"/>
                <a:cs typeface="Times New Roman" panose="02020603050405020304" pitchFamily="18" charset="0"/>
              </a:rPr>
              <a:t>- Urgent language: “Act Now!” or “Account Locked!”</a:t>
            </a:r>
          </a:p>
          <a:p>
            <a:r>
              <a:rPr lang="en-US" sz="2000" dirty="0">
                <a:latin typeface="Times New Roman" panose="02020603050405020304" pitchFamily="18" charset="0"/>
                <a:cs typeface="Times New Roman" panose="02020603050405020304" pitchFamily="18" charset="0"/>
              </a:rPr>
              <a:t>- Generic greetings: “Dear user”</a:t>
            </a:r>
          </a:p>
          <a:p>
            <a:r>
              <a:rPr lang="en-US" sz="2000" dirty="0">
                <a:latin typeface="Times New Roman" panose="02020603050405020304" pitchFamily="18" charset="0"/>
                <a:cs typeface="Times New Roman" panose="02020603050405020304" pitchFamily="18" charset="0"/>
              </a:rPr>
              <a:t>- Links that don’t match the website</a:t>
            </a:r>
          </a:p>
          <a:p>
            <a:r>
              <a:rPr lang="en-US" sz="2000" dirty="0">
                <a:latin typeface="Times New Roman" panose="02020603050405020304" pitchFamily="18" charset="0"/>
                <a:cs typeface="Times New Roman" panose="02020603050405020304" pitchFamily="18" charset="0"/>
              </a:rPr>
              <a:t>- Unexpected attachments or QR codes</a:t>
            </a:r>
          </a:p>
        </p:txBody>
      </p:sp>
    </p:spTree>
    <p:extLst>
      <p:ext uri="{BB962C8B-B14F-4D97-AF65-F5344CB8AC3E}">
        <p14:creationId xmlns:p14="http://schemas.microsoft.com/office/powerpoint/2010/main" val="176822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BF877-E45A-0290-2A38-440E3C804E87}"/>
            </a:ext>
          </a:extLst>
        </p:cNvPr>
        <p:cNvGrpSpPr/>
        <p:nvPr/>
      </p:nvGrpSpPr>
      <p:grpSpPr>
        <a:xfrm>
          <a:off x="0" y="0"/>
          <a:ext cx="0" cy="0"/>
          <a:chOff x="0" y="0"/>
          <a:chExt cx="0" cy="0"/>
        </a:xfrm>
      </p:grpSpPr>
      <p:sp>
        <p:nvSpPr>
          <p:cNvPr id="89" name="PlaceHolder 1">
            <a:extLst>
              <a:ext uri="{FF2B5EF4-FFF2-40B4-BE49-F238E27FC236}">
                <a16:creationId xmlns:a16="http://schemas.microsoft.com/office/drawing/2014/main" id="{F4DA6DC1-663B-289B-ADB7-925551B0C896}"/>
              </a:ext>
            </a:extLst>
          </p:cNvPr>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algn="r">
              <a:lnSpc>
                <a:spcPct val="100000"/>
              </a:lnSpc>
              <a:tabLst>
                <a:tab pos="0" algn="l"/>
              </a:tabLst>
            </a:pPr>
            <a:r>
              <a:rPr lang="en-IN" sz="4000" dirty="0">
                <a:latin typeface="Times New Roman" panose="02020603050405020304" pitchFamily="18" charset="0"/>
                <a:cs typeface="Times New Roman" panose="02020603050405020304" pitchFamily="18" charset="0"/>
              </a:rPr>
              <a:t>Real-World Example</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0" name="PlaceHolder 2">
            <a:extLst>
              <a:ext uri="{FF2B5EF4-FFF2-40B4-BE49-F238E27FC236}">
                <a16:creationId xmlns:a16="http://schemas.microsoft.com/office/drawing/2014/main" id="{04726E2A-96A7-8A68-6FE5-A33517FDD3C7}"/>
              </a:ext>
            </a:extLst>
          </p:cNvPr>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r>
              <a:rPr lang="en-US" sz="2000" dirty="0">
                <a:latin typeface="Times New Roman" panose="02020603050405020304" pitchFamily="18" charset="0"/>
                <a:cs typeface="Times New Roman" panose="02020603050405020304" pitchFamily="18" charset="0"/>
              </a:rPr>
              <a:t>Subject: Your bank account is compromised</a:t>
            </a:r>
          </a:p>
          <a:p>
            <a:r>
              <a:rPr lang="en-US" sz="2000" dirty="0">
                <a:latin typeface="Times New Roman" panose="02020603050405020304" pitchFamily="18" charset="0"/>
                <a:cs typeface="Times New Roman" panose="02020603050405020304" pitchFamily="18" charset="0"/>
              </a:rPr>
              <a:t>From: support@hdfcbannk.com</a:t>
            </a:r>
          </a:p>
          <a:p>
            <a:r>
              <a:rPr lang="en-US" sz="2000" dirty="0">
                <a:latin typeface="Times New Roman" panose="02020603050405020304" pitchFamily="18" charset="0"/>
                <a:cs typeface="Times New Roman" panose="02020603050405020304" pitchFamily="18" charset="0"/>
              </a:rPr>
              <a:t>✅ Logo copied from real website</a:t>
            </a:r>
          </a:p>
          <a:p>
            <a:r>
              <a:rPr lang="en-US" sz="2000" dirty="0">
                <a:latin typeface="Times New Roman" panose="02020603050405020304" pitchFamily="18" charset="0"/>
                <a:cs typeface="Times New Roman" panose="02020603050405020304" pitchFamily="18" charset="0"/>
              </a:rPr>
              <a:t>❌ Link goes to http://bit.ly/hdfc-fix (not legitimate)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Screenshot of real phishing email (example)</a:t>
            </a:r>
          </a:p>
        </p:txBody>
      </p:sp>
    </p:spTree>
    <p:extLst>
      <p:ext uri="{BB962C8B-B14F-4D97-AF65-F5344CB8AC3E}">
        <p14:creationId xmlns:p14="http://schemas.microsoft.com/office/powerpoint/2010/main" val="407786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251679" y="485640"/>
            <a:ext cx="7596761" cy="1352160"/>
          </a:xfrm>
          <a:prstGeom prst="rect">
            <a:avLst/>
          </a:prstGeom>
          <a:noFill/>
          <a:ln w="0">
            <a:noFill/>
          </a:ln>
        </p:spPr>
        <p:txBody>
          <a:bodyPr lIns="91440" tIns="91440" rIns="91440" bIns="91440" anchor="t">
            <a:no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Goldman"/>
                <a:cs typeface="Times New Roman" panose="02020603050405020304" pitchFamily="18" charset="0"/>
              </a:rPr>
              <a:t>Impact of phishing on organizations</a:t>
            </a:r>
            <a:endParaRPr lang="fr-FR" sz="4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5"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000" b="0" strike="noStrike" spc="-1" dirty="0">
                <a:solidFill>
                  <a:schemeClr val="dk1"/>
                </a:solidFill>
                <a:latin typeface="Times New Roman" panose="02020603050405020304" pitchFamily="18" charset="0"/>
                <a:ea typeface="Albert Sans"/>
                <a:cs typeface="Times New Roman" panose="02020603050405020304" pitchFamily="18" charset="0"/>
              </a:rPr>
              <a:t>Phishing attacks can lead to serious consequences for organizations, including financial loss, data breaches, and reputational damage. Understanding these impacts is crucial for implementing effective security measures.</a:t>
            </a:r>
            <a:endParaRPr lang="en-US" sz="2000" b="0" strike="noStrike"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Google Shape;174;p32"/>
          <p:cNvPicPr/>
          <p:nvPr/>
        </p:nvPicPr>
        <p:blipFill>
          <a:blip r:embed="rId2"/>
          <a:stretch/>
        </p:blipFill>
        <p:spPr>
          <a:xfrm flipH="1">
            <a:off x="5195520" y="1507320"/>
            <a:ext cx="3948480" cy="2973240"/>
          </a:xfrm>
          <a:prstGeom prst="rect">
            <a:avLst/>
          </a:prstGeom>
          <a:ln w="0">
            <a:noFill/>
          </a:ln>
        </p:spPr>
      </p:pic>
      <p:sp>
        <p:nvSpPr>
          <p:cNvPr id="9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strike="noStrike" spc="-1" dirty="0">
                <a:solidFill>
                  <a:schemeClr val="dk1"/>
                </a:solidFill>
                <a:latin typeface="Times New Roman" panose="02020603050405020304" pitchFamily="18" charset="0"/>
                <a:ea typeface="Goldman"/>
                <a:cs typeface="Times New Roman" panose="02020603050405020304" pitchFamily="18" charset="0"/>
              </a:rPr>
              <a:t>Recognizing Phishing</a:t>
            </a:r>
            <a:endParaRPr lang="fr-FR" sz="46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strike="noStrike" spc="-1" dirty="0">
                <a:solidFill>
                  <a:schemeClr val="dk1"/>
                </a:solidFill>
                <a:latin typeface="Times New Roman" panose="02020603050405020304" pitchFamily="18" charset="0"/>
                <a:ea typeface="Goldman"/>
                <a:cs typeface="Times New Roman" panose="02020603050405020304" pitchFamily="18" charset="0"/>
              </a:rPr>
              <a:t>02</a:t>
            </a:r>
            <a:endParaRPr lang="fr-FR" sz="6000" b="0" strike="noStrike" spc="-1"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1406</TotalTime>
  <Words>824</Words>
  <Application>Microsoft Office PowerPoint</Application>
  <PresentationFormat>On-screen Show (16:9)</PresentationFormat>
  <Paragraphs>81</Paragraphs>
  <Slides>23</Slides>
  <Notes>0</Notes>
  <HiddenSlides>0</HiddenSlides>
  <MMClips>0</MMClips>
  <ScaleCrop>false</ScaleCrop>
  <HeadingPairs>
    <vt:vector size="6" baseType="variant">
      <vt:variant>
        <vt:lpstr>Fonts Used</vt:lpstr>
      </vt:variant>
      <vt:variant>
        <vt:i4>6</vt:i4>
      </vt:variant>
      <vt:variant>
        <vt:lpstr>Theme</vt:lpstr>
      </vt:variant>
      <vt:variant>
        <vt:i4>24</vt:i4>
      </vt:variant>
      <vt:variant>
        <vt:lpstr>Slide Titles</vt:lpstr>
      </vt:variant>
      <vt:variant>
        <vt:i4>23</vt:i4>
      </vt:variant>
    </vt:vector>
  </HeadingPairs>
  <TitlesOfParts>
    <vt:vector size="53" baseType="lpstr">
      <vt:lpstr>Arial</vt:lpstr>
      <vt:lpstr>Goldman</vt:lpstr>
      <vt:lpstr>OpenSymbol</vt:lpstr>
      <vt:lpstr>Symbol</vt:lpstr>
      <vt:lpstr>Times New Roman</vt:lpstr>
      <vt:lpstr>Wingdings</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Technology Innovations by Slidesgo</vt:lpstr>
      <vt:lpstr>Slidesgo Final Pages</vt:lpstr>
      <vt:lpstr>Slidesgo Final Pages</vt:lpstr>
      <vt:lpstr>Slidesgo Final Pages</vt:lpstr>
      <vt:lpstr>Phishing Awareness Training</vt:lpstr>
      <vt:lpstr>Introduction</vt:lpstr>
      <vt:lpstr>Phishing Overview</vt:lpstr>
      <vt:lpstr>Definition of phishing</vt:lpstr>
      <vt:lpstr>Types of phishing attacks</vt:lpstr>
      <vt:lpstr>Common Signs of a Phishing Email</vt:lpstr>
      <vt:lpstr>Real-World Example</vt:lpstr>
      <vt:lpstr>Impact of phishing on organizations</vt:lpstr>
      <vt:lpstr>Recognizing Phishing</vt:lpstr>
      <vt:lpstr>Identifying phishing emails</vt:lpstr>
      <vt:lpstr>Spotting fake websites</vt:lpstr>
      <vt:lpstr>Common social engineering tactics</vt:lpstr>
      <vt:lpstr>Social Engineering Tactics</vt:lpstr>
      <vt:lpstr>How Fake Websites Trick You</vt:lpstr>
      <vt:lpstr>Prevention Strategies</vt:lpstr>
      <vt:lpstr>Best practices for email security</vt:lpstr>
      <vt:lpstr>How to Protect Yourself</vt:lpstr>
      <vt:lpstr>Tips for safe browsing</vt:lpstr>
      <vt:lpstr>Importance of employee training</vt:lpstr>
      <vt:lpstr>Interactive Quiz (Optional)</vt:lpstr>
      <vt:lpstr>Summary</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user 1</cp:lastModifiedBy>
  <cp:revision>1</cp:revision>
  <dcterms:modified xsi:type="dcterms:W3CDTF">2025-07-04T07:04:57Z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2025-06-30T06:06:29Z</dcterms:created>
  <dc:creator>Unknown Creator</dc:creator>
  <dc:description/>
  <dc:language>en-US</dc:language>
  <cp:lastModifiedBy>Unknown Creator</cp:lastModifiedBy>
  <dcterms:modified xsi:type="dcterms:W3CDTF">2025-06-30T06:06:29Z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